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18" r:id="rId1"/>
  </p:sldMasterIdLst>
  <p:handoutMasterIdLst>
    <p:handoutMasterId r:id="rId13"/>
  </p:handoutMasterIdLst>
  <p:sldIdLst>
    <p:sldId id="276" r:id="rId2"/>
    <p:sldId id="277" r:id="rId3"/>
    <p:sldId id="261" r:id="rId4"/>
    <p:sldId id="285" r:id="rId5"/>
    <p:sldId id="263" r:id="rId6"/>
    <p:sldId id="267" r:id="rId7"/>
    <p:sldId id="281" r:id="rId8"/>
    <p:sldId id="286" r:id="rId9"/>
    <p:sldId id="287" r:id="rId10"/>
    <p:sldId id="262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5E72B-7D89-9B45-9056-57B8401185DE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443D9-98F4-4744-80BF-DBB1A1E3D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F5BE-B09D-41F9-8889-74C2122119E6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BDDC-B363-3849-8F98-17BB22B61FC3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DFE7-FD9F-D34D-B655-B3A1FB114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9D8DFE7-FD9F-D34D-B655-B3A1FB114C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BDDC-B363-3849-8F98-17BB22B61FC3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BDDC-B363-3849-8F98-17BB22B61FC3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9D8DFE7-FD9F-D34D-B655-B3A1FB114C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B499-F5DE-4BE5-BB26-90CC428051F7}" type="datetime1">
              <a:rPr lang="en-US" smtClean="0"/>
              <a:pPr/>
              <a:t>5/2/16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F5CD18-686B-47A9-AFD5-66CE5FA52A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690BDDC-B363-3849-8F98-17BB22B61FC3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DFE7-FD9F-D34D-B655-B3A1FB114C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BDDC-B363-3849-8F98-17BB22B61FC3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9D8DFE7-FD9F-D34D-B655-B3A1FB114C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BDDC-B363-3849-8F98-17BB22B61FC3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9D8DFE7-FD9F-D34D-B655-B3A1FB114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BDDC-B363-3849-8F98-17BB22B61FC3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D8DFE7-FD9F-D34D-B655-B3A1FB114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BDDC-B363-3849-8F98-17BB22B61FC3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9D8DFE7-FD9F-D34D-B655-B3A1FB114C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690BDDC-B363-3849-8F98-17BB22B61FC3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690BDDC-B363-3849-8F98-17BB22B61FC3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D8DFE7-FD9F-D34D-B655-B3A1FB114C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9942" y="2543167"/>
            <a:ext cx="3632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GOING GREEN’S UNEXPECTED</a:t>
            </a:r>
          </a:p>
          <a:p>
            <a:pPr algn="ctr"/>
            <a:r>
              <a:rPr lang="en-US" dirty="0" smtClean="0"/>
              <a:t>ADVANTAGE</a:t>
            </a:r>
            <a:endParaRPr lang="en-US" dirty="0"/>
          </a:p>
        </p:txBody>
      </p:sp>
      <p:pic>
        <p:nvPicPr>
          <p:cNvPr id="4" name="Picture 3" descr="defeplogo1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3217" y="4145465"/>
            <a:ext cx="1654627" cy="107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3217" y="5566391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 3, 2016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677" y="720729"/>
            <a:ext cx="4191000" cy="101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1206" y="685101"/>
            <a:ext cx="44196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53" y="1478990"/>
            <a:ext cx="8355363" cy="3490105"/>
          </a:xfrm>
          <a:prstGeom prst="rect">
            <a:avLst/>
          </a:prstGeom>
        </p:spPr>
      </p:pic>
      <p:pic>
        <p:nvPicPr>
          <p:cNvPr id="4" name="Picture 3" descr="defeplogo1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736" y="5421677"/>
            <a:ext cx="140208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yonnesiteplansraingarde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70811" y="143065"/>
            <a:ext cx="8039637" cy="60297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53281" y="3893693"/>
            <a:ext cx="871409" cy="778739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defeplogo1-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7325" y="5319699"/>
            <a:ext cx="140208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feplogo1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4222" y="5291729"/>
            <a:ext cx="140208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938743" y="415769"/>
            <a:ext cx="6902844" cy="4906201"/>
            <a:chOff x="1804416" y="76200"/>
            <a:chExt cx="6044183" cy="5200560"/>
          </a:xfrm>
        </p:grpSpPr>
        <p:grpSp>
          <p:nvGrpSpPr>
            <p:cNvPr id="5" name="Group 15"/>
            <p:cNvGrpSpPr/>
            <p:nvPr/>
          </p:nvGrpSpPr>
          <p:grpSpPr>
            <a:xfrm>
              <a:off x="1804416" y="76200"/>
              <a:ext cx="6044183" cy="5200560"/>
              <a:chOff x="2057400" y="953869"/>
              <a:chExt cx="4824984" cy="4151531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3276600" y="953869"/>
                <a:ext cx="2386584" cy="2057400"/>
              </a:xfrm>
              <a:prstGeom prst="triangle">
                <a:avLst/>
              </a:prstGeom>
              <a:solidFill>
                <a:srgbClr val="92D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4"/>
              <p:cNvGrpSpPr/>
              <p:nvPr/>
            </p:nvGrpSpPr>
            <p:grpSpPr>
              <a:xfrm>
                <a:off x="2057400" y="3048000"/>
                <a:ext cx="4824984" cy="2057400"/>
                <a:chOff x="2057400" y="3048000"/>
                <a:chExt cx="4824984" cy="2057400"/>
              </a:xfrm>
            </p:grpSpPr>
            <p:sp>
              <p:nvSpPr>
                <p:cNvPr id="12" name="Isosceles Triangle 11"/>
                <p:cNvSpPr/>
                <p:nvPr/>
              </p:nvSpPr>
              <p:spPr>
                <a:xfrm>
                  <a:off x="4495800" y="3048000"/>
                  <a:ext cx="2386584" cy="2057400"/>
                </a:xfrm>
                <a:prstGeom prst="triangle">
                  <a:avLst/>
                </a:prstGeom>
                <a:solidFill>
                  <a:srgbClr val="66CC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Isosceles Triangle 12"/>
                <p:cNvSpPr/>
                <p:nvPr/>
              </p:nvSpPr>
              <p:spPr>
                <a:xfrm>
                  <a:off x="2057400" y="3048000"/>
                  <a:ext cx="2386584" cy="2057400"/>
                </a:xfrm>
                <a:prstGeom prst="triangle">
                  <a:avLst/>
                </a:prstGeom>
                <a:solidFill>
                  <a:srgbClr val="CC99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5385816" y="4572000"/>
              <a:ext cx="2133600" cy="685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SOCIAL RESPONSIBILITY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09416" y="1905000"/>
              <a:ext cx="2133600" cy="685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ECONOMIC PROSPERITY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85416" y="4572000"/>
              <a:ext cx="2286000" cy="685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ENVIRONMENTAL STEWARDSHIP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38016" y="2971800"/>
              <a:ext cx="1676400" cy="127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TRIPLE 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BOTTOM 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LINE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11293" y="494790"/>
            <a:ext cx="151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Bother?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feplogo1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9164" y="5291729"/>
            <a:ext cx="140208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>
            <a:off x="2859601" y="355991"/>
            <a:ext cx="3414357" cy="2431396"/>
          </a:xfrm>
          <a:prstGeom prst="triangl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17142" y="2141056"/>
            <a:ext cx="2436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ECONOMIC PROSPERITY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316841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Taking actions that</a:t>
            </a:r>
            <a:r>
              <a:rPr lang="en-US" dirty="0" smtClean="0"/>
              <a:t> affect </a:t>
            </a:r>
            <a:r>
              <a:rPr lang="en-US" dirty="0" smtClean="0"/>
              <a:t>how businesses </a:t>
            </a:r>
          </a:p>
          <a:p>
            <a:r>
              <a:rPr lang="en-US" dirty="0" smtClean="0"/>
              <a:t>turn a profit so that they</a:t>
            </a:r>
            <a:r>
              <a:rPr lang="en-US" dirty="0" smtClean="0"/>
              <a:t> will </a:t>
            </a:r>
            <a:r>
              <a:rPr lang="en-US" dirty="0" smtClean="0"/>
              <a:t>be able to continue</a:t>
            </a:r>
            <a:r>
              <a:rPr lang="en-US" dirty="0" smtClean="0"/>
              <a:t>  for </a:t>
            </a:r>
            <a:r>
              <a:rPr lang="en-US" dirty="0" smtClean="0"/>
              <a:t>years to come.” </a:t>
            </a:r>
          </a:p>
          <a:p>
            <a:r>
              <a:rPr lang="en-US" dirty="0" smtClean="0"/>
              <a:t>Adam </a:t>
            </a:r>
            <a:r>
              <a:rPr lang="en-US" dirty="0" err="1" smtClean="0"/>
              <a:t>Werbach</a:t>
            </a:r>
            <a:r>
              <a:rPr lang="en-US" dirty="0" smtClean="0"/>
              <a:t>, </a:t>
            </a:r>
            <a:r>
              <a:rPr lang="en-US" i="1" dirty="0" smtClean="0"/>
              <a:t>Strategy For Sustainability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000" y="2635778"/>
            <a:ext cx="6721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PNC Bank Study Finds that LEED Certified Bank Branches yield</a:t>
            </a:r>
          </a:p>
          <a:p>
            <a:pPr algn="ctr"/>
            <a:r>
              <a:rPr lang="en-US" dirty="0" smtClean="0"/>
              <a:t>$461,300 more per employee than Non-Certified Branches. </a:t>
            </a:r>
            <a:endParaRPr lang="en-US" dirty="0"/>
          </a:p>
        </p:txBody>
      </p:sp>
      <p:pic>
        <p:nvPicPr>
          <p:cNvPr id="3" name="Picture 2" descr="defeplogo1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4222" y="5291729"/>
            <a:ext cx="140208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9843" y="6064226"/>
            <a:ext cx="64251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The Relationship between Corporate Sustainability and Firm Financial Performance, Conlon and </a:t>
            </a:r>
            <a:r>
              <a:rPr lang="en-US" sz="1000" dirty="0" err="1" smtClean="0"/>
              <a:t>Glavas</a:t>
            </a:r>
            <a:r>
              <a:rPr lang="en-US" sz="1000" dirty="0" smtClean="0"/>
              <a:t>, 2012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4057586" y="1039060"/>
            <a:ext cx="198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I Say More?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feplogo1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1837" y="5478322"/>
            <a:ext cx="140208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Isosceles Triangle 3"/>
          <p:cNvSpPr/>
          <p:nvPr/>
        </p:nvSpPr>
        <p:spPr>
          <a:xfrm>
            <a:off x="2819017" y="272135"/>
            <a:ext cx="3414357" cy="2431396"/>
          </a:xfrm>
          <a:prstGeom prst="triangle">
            <a:avLst/>
          </a:prstGeom>
          <a:solidFill>
            <a:srgbClr val="66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28931" y="4657100"/>
            <a:ext cx="2436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SOCIAL RESPONSIBILITY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6964" y="2057200"/>
            <a:ext cx="2436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SOCIAL RESPONSIBILITY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thumb_IMG_1216_1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563" y="2920099"/>
            <a:ext cx="1480152" cy="1982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87" y="4902200"/>
            <a:ext cx="4555699" cy="13815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374" y="272135"/>
            <a:ext cx="4097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i="1" dirty="0" smtClean="0"/>
              <a:t>Thinking </a:t>
            </a:r>
            <a:r>
              <a:rPr lang="en-US" i="1" dirty="0" smtClean="0"/>
              <a:t>Globally and Acting Locally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9310" y="1459631"/>
            <a:ext cx="1623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1000" dirty="0" smtClean="0"/>
              <a:t>“</a:t>
            </a:r>
            <a:r>
              <a:rPr lang="en-US" sz="1000" i="1" dirty="0" smtClean="0"/>
              <a:t>Taking actions which </a:t>
            </a:r>
          </a:p>
          <a:p>
            <a:r>
              <a:rPr lang="en-US" sz="1000" i="1" dirty="0" smtClean="0"/>
              <a:t>demonstrate that </a:t>
            </a:r>
          </a:p>
          <a:p>
            <a:r>
              <a:rPr lang="en-US" sz="1000" i="1" dirty="0" smtClean="0"/>
              <a:t>other people matter.”</a:t>
            </a:r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679310" y="2690336"/>
            <a:ext cx="164787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1000" dirty="0" smtClean="0"/>
              <a:t>“</a:t>
            </a:r>
            <a:r>
              <a:rPr lang="en-US" sz="1000" i="1" dirty="0" smtClean="0"/>
              <a:t>Taking actions that </a:t>
            </a:r>
          </a:p>
          <a:p>
            <a:r>
              <a:rPr lang="en-US" sz="1000" i="1" dirty="0" smtClean="0"/>
              <a:t>protect and value </a:t>
            </a:r>
          </a:p>
          <a:p>
            <a:r>
              <a:rPr lang="en-US" sz="1000" i="1" dirty="0" smtClean="0"/>
              <a:t>cultural diversity from </a:t>
            </a:r>
          </a:p>
          <a:p>
            <a:r>
              <a:rPr lang="en-US" sz="1000" i="1" dirty="0" smtClean="0"/>
              <a:t>generation to generation.” </a:t>
            </a:r>
            <a:endParaRPr lang="en-US" sz="1000" dirty="0"/>
          </a:p>
        </p:txBody>
      </p:sp>
      <p:sp>
        <p:nvSpPr>
          <p:cNvPr id="12" name="Rectangle 11"/>
          <p:cNvSpPr/>
          <p:nvPr/>
        </p:nvSpPr>
        <p:spPr>
          <a:xfrm>
            <a:off x="6311814" y="579912"/>
            <a:ext cx="230764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1000" i="1" dirty="0" smtClean="0"/>
              <a:t>Putting </a:t>
            </a:r>
            <a:r>
              <a:rPr lang="en-US" sz="1000" i="1" dirty="0" smtClean="0"/>
              <a:t>Neighborhoods </a:t>
            </a:r>
            <a:r>
              <a:rPr lang="en-US" sz="1000" i="1" dirty="0" smtClean="0"/>
              <a:t>First and Helping Local Communities Thrive 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feplogo1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4222" y="5291729"/>
            <a:ext cx="140208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Isosceles Triangle 3"/>
          <p:cNvSpPr/>
          <p:nvPr/>
        </p:nvSpPr>
        <p:spPr>
          <a:xfrm>
            <a:off x="3041759" y="459178"/>
            <a:ext cx="3414357" cy="2431396"/>
          </a:xfrm>
          <a:prstGeom prst="triangle">
            <a:avLst/>
          </a:prstGeom>
          <a:solidFill>
            <a:srgbClr val="CC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45328" y="2244243"/>
            <a:ext cx="2610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ENVIRONMENTAL STEWARDSHIP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96" y="682143"/>
            <a:ext cx="1524000" cy="156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63" y="2890574"/>
            <a:ext cx="2308865" cy="1044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371064"/>
            <a:ext cx="889000" cy="111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5809" y="4688479"/>
            <a:ext cx="1231900" cy="1206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6116" y="459178"/>
            <a:ext cx="1452138" cy="7407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2737" y="1970498"/>
            <a:ext cx="1165479" cy="11294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feplogo1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4222" y="5291729"/>
            <a:ext cx="140208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_MG_5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850" y="1261715"/>
            <a:ext cx="5549372" cy="36995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7213" y="684460"/>
            <a:ext cx="295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Begin the Process?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8333" y="486544"/>
            <a:ext cx="1596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2593" y="11132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Total Spent on Minority and Women</a:t>
            </a:r>
          </a:p>
          <a:p>
            <a:r>
              <a:rPr lang="en-US" dirty="0" smtClean="0"/>
              <a:t>Owned Businesses (Millions)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8911" y="2090172"/>
            <a:ext cx="247491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Met a </a:t>
            </a:r>
            <a:r>
              <a:rPr lang="en-US" dirty="0" smtClean="0"/>
              <a:t>goal of reducing its greenhouse gas </a:t>
            </a:r>
            <a:r>
              <a:rPr lang="en-US" dirty="0" smtClean="0"/>
              <a:t>emissions 25 percent </a:t>
            </a:r>
            <a:r>
              <a:rPr lang="en-US" dirty="0" smtClean="0"/>
              <a:t>from 2005 levels 14 years ahead of schedule.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2593" y="4741741"/>
            <a:ext cx="2035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NOx</a:t>
            </a:r>
            <a:r>
              <a:rPr lang="en-US" dirty="0" smtClean="0"/>
              <a:t> </a:t>
            </a:r>
            <a:r>
              <a:rPr lang="en-US" dirty="0" smtClean="0"/>
              <a:t>Emissions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4760911" y="997827"/>
            <a:ext cx="4194178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Production (metric tons)</a:t>
            </a:r>
          </a:p>
          <a:p>
            <a:r>
              <a:rPr lang="en-US" dirty="0" smtClean="0"/>
              <a:t>Product Shipped</a:t>
            </a:r>
            <a:r>
              <a:rPr lang="en-US" dirty="0" smtClean="0"/>
              <a:t> </a:t>
            </a:r>
          </a:p>
          <a:p>
            <a:r>
              <a:rPr lang="en-US" dirty="0" smtClean="0"/>
              <a:t>Raw Materials from Recycled Sources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Waste (metric tons)</a:t>
            </a:r>
          </a:p>
          <a:p>
            <a:r>
              <a:rPr lang="en-US" dirty="0" smtClean="0"/>
              <a:t>Generated Waste</a:t>
            </a:r>
          </a:p>
          <a:p>
            <a:r>
              <a:rPr lang="en-US" dirty="0" smtClean="0"/>
              <a:t>Percent Recycled / Reused Waste Disposed Waste (metric tons) Waste Disposed</a:t>
            </a:r>
          </a:p>
          <a:p>
            <a:r>
              <a:rPr lang="en-US" dirty="0" smtClean="0"/>
              <a:t>Solid Waste —Non-Hazardous Solid Waste —Hazardous </a:t>
            </a:r>
            <a:r>
              <a:rPr lang="en-US" dirty="0" smtClean="0"/>
              <a:t>Effluents </a:t>
            </a:r>
            <a:r>
              <a:rPr lang="en-US" dirty="0" smtClean="0"/>
              <a:t>(excluding water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Air </a:t>
            </a:r>
            <a:r>
              <a:rPr lang="en-US" dirty="0" smtClean="0"/>
              <a:t>Emissions</a:t>
            </a:r>
          </a:p>
          <a:p>
            <a:r>
              <a:rPr lang="en-US" dirty="0" smtClean="0"/>
              <a:t>Other</a:t>
            </a:r>
          </a:p>
          <a:p>
            <a:r>
              <a:rPr lang="en-US" dirty="0" smtClean="0"/>
              <a:t>Energy Consumption (gigajoules)</a:t>
            </a:r>
          </a:p>
          <a:p>
            <a:r>
              <a:rPr lang="en-US" dirty="0" smtClean="0"/>
              <a:t>Direct Greenhouse Gas Emissions (metric tons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Total Greenhouse Gas Emissions (metric tons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Water Consumption (cubic meters)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03" y="478431"/>
            <a:ext cx="2622443" cy="21923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518" y="742186"/>
            <a:ext cx="2507975" cy="2583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280" y="2961300"/>
            <a:ext cx="2754426" cy="316759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290</TotalTime>
  <Words>256</Words>
  <Application>Microsoft Macintosh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defeo associates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Wayne DeFeo</dc:creator>
  <cp:lastModifiedBy>Wayne DeFeo</cp:lastModifiedBy>
  <cp:revision>25</cp:revision>
  <cp:lastPrinted>2016-04-13T23:20:39Z</cp:lastPrinted>
  <dcterms:created xsi:type="dcterms:W3CDTF">2016-05-03T00:37:43Z</dcterms:created>
  <dcterms:modified xsi:type="dcterms:W3CDTF">2016-05-03T01:35:17Z</dcterms:modified>
</cp:coreProperties>
</file>